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0"/>
  </p:notesMasterIdLst>
  <p:sldIdLst>
    <p:sldId id="256" r:id="rId5"/>
    <p:sldId id="262" r:id="rId6"/>
    <p:sldId id="257" r:id="rId7"/>
    <p:sldId id="260" r:id="rId8"/>
    <p:sldId id="347" r:id="rId9"/>
    <p:sldId id="264" r:id="rId10"/>
    <p:sldId id="348" r:id="rId11"/>
    <p:sldId id="349" r:id="rId12"/>
    <p:sldId id="350" r:id="rId13"/>
    <p:sldId id="273" r:id="rId14"/>
    <p:sldId id="351" r:id="rId15"/>
    <p:sldId id="266" r:id="rId16"/>
    <p:sldId id="263" r:id="rId17"/>
    <p:sldId id="259" r:id="rId18"/>
    <p:sldId id="352" r:id="rId19"/>
  </p:sldIdLst>
  <p:sldSz cx="9144000" cy="5143500" type="screen16x9"/>
  <p:notesSz cx="6858000" cy="9144000"/>
  <p:embeddedFontLst>
    <p:embeddedFont>
      <p:font typeface="Amasis MT Pro Light" panose="020B0604020202020204" charset="-18"/>
      <p:regular r:id="rId21"/>
      <p:italic r:id="rId22"/>
    </p:embeddedFont>
    <p:embeddedFont>
      <p:font typeface="Assistant Light" panose="020B0604020202020204" charset="-79"/>
      <p:regular r:id="rId23"/>
      <p:bold r:id="rId24"/>
    </p:embeddedFont>
    <p:embeddedFont>
      <p:font typeface="Fira Sans Extra Condensed Medium" panose="020B0604020202020204" charset="0"/>
      <p:regular r:id="rId25"/>
      <p:bold r:id="rId26"/>
      <p:italic r:id="rId27"/>
      <p:boldItalic r:id="rId28"/>
    </p:embeddedFont>
    <p:embeddedFont>
      <p:font typeface="Nunito Sans" panose="020B0604020202020204" charset="-18"/>
      <p:regular r:id="rId29"/>
      <p:bold r:id="rId30"/>
      <p:italic r:id="rId31"/>
      <p:boldItalic r:id="rId32"/>
    </p:embeddedFont>
    <p:embeddedFont>
      <p:font typeface="Nunito Sans ExtraBold" panose="020B0604020202020204" charset="-18"/>
      <p:bold r:id="rId33"/>
      <p:boldItalic r:id="rId34"/>
    </p:embeddedFont>
    <p:embeddedFont>
      <p:font typeface="Pontano Sans" panose="020B0604020202020204" charset="0"/>
      <p:regular r:id="rId35"/>
    </p:embeddedFont>
    <p:embeddedFont>
      <p:font typeface="Source Sans Pro" panose="020B0503030403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AAAAAA"/>
    <a:srgbClr val="999999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1194" y="198"/>
      </p:cViewPr>
      <p:guideLst>
        <p:guide pos="5760"/>
        <p:guide pos="4215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ef6e01a56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ef6e01a56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71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63276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84517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54732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three open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877594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634446" y="1417320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91298" y="813163"/>
            <a:ext cx="1243148" cy="217496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584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691603" y="3338853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6983322" y="3338853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963214" y="406477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1147564" y="373418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6264521" y="4064778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6448871" y="3734184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1571314" y="3420328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6872626" y="3420328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" name="Google Shape;13;p3">
            <a:extLst>
              <a:ext uri="{FF2B5EF4-FFF2-40B4-BE49-F238E27FC236}">
                <a16:creationId xmlns:a16="http://schemas.microsoft.com/office/drawing/2014/main" id="{2BF05AF5-2794-B94C-EEC5-167C85085EEA}"/>
              </a:ext>
            </a:extLst>
          </p:cNvPr>
          <p:cNvSpPr/>
          <p:nvPr userDrawn="1"/>
        </p:nvSpPr>
        <p:spPr>
          <a:xfrm>
            <a:off x="4317889" y="3338853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5;p3">
            <a:extLst>
              <a:ext uri="{FF2B5EF4-FFF2-40B4-BE49-F238E27FC236}">
                <a16:creationId xmlns:a16="http://schemas.microsoft.com/office/drawing/2014/main" id="{564F9FFF-3A6F-6519-C1E6-D1097D05C58B}"/>
              </a:ext>
            </a:extLst>
          </p:cNvPr>
          <p:cNvSpPr txBox="1">
            <a:spLocks/>
          </p:cNvSpPr>
          <p:nvPr userDrawn="1"/>
        </p:nvSpPr>
        <p:spPr>
          <a:xfrm>
            <a:off x="4197600" y="3420328"/>
            <a:ext cx="748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1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 b="1" i="0" u="none" strike="noStrike" cap="none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 lang="hu-HU" dirty="0"/>
          </a:p>
        </p:txBody>
      </p:sp>
      <p:sp>
        <p:nvSpPr>
          <p:cNvPr id="6" name="Google Shape;28;p3">
            <a:extLst>
              <a:ext uri="{FF2B5EF4-FFF2-40B4-BE49-F238E27FC236}">
                <a16:creationId xmlns:a16="http://schemas.microsoft.com/office/drawing/2014/main" id="{D78AAEE8-CB00-562A-2B0F-8BCA498BAE86}"/>
              </a:ext>
            </a:extLst>
          </p:cNvPr>
          <p:cNvSpPr txBox="1">
            <a:spLocks/>
          </p:cNvSpPr>
          <p:nvPr userDrawn="1"/>
        </p:nvSpPr>
        <p:spPr>
          <a:xfrm>
            <a:off x="3773825" y="3734184"/>
            <a:ext cx="1596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None/>
              <a:defRPr sz="11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 lang="hu-HU" dirty="0"/>
          </a:p>
        </p:txBody>
      </p:sp>
      <p:sp>
        <p:nvSpPr>
          <p:cNvPr id="7" name="Google Shape;27;p3">
            <a:extLst>
              <a:ext uri="{FF2B5EF4-FFF2-40B4-BE49-F238E27FC236}">
                <a16:creationId xmlns:a16="http://schemas.microsoft.com/office/drawing/2014/main" id="{5135E840-07ED-5BC9-E6A6-879783F640A4}"/>
              </a:ext>
            </a:extLst>
          </p:cNvPr>
          <p:cNvSpPr txBox="1">
            <a:spLocks/>
          </p:cNvSpPr>
          <p:nvPr userDrawn="1"/>
        </p:nvSpPr>
        <p:spPr>
          <a:xfrm>
            <a:off x="3589475" y="4064778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 lang="hu-H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-38250" y="-19125"/>
            <a:ext cx="3403525" cy="5213625"/>
          </a:xfrm>
          <a:custGeom>
            <a:avLst/>
            <a:gdLst/>
            <a:ahLst/>
            <a:cxnLst/>
            <a:rect l="l" t="t" r="r" b="b"/>
            <a:pathLst>
              <a:path w="136141" h="208545" extrusionOk="0">
                <a:moveTo>
                  <a:pt x="114980" y="0"/>
                </a:moveTo>
                <a:lnTo>
                  <a:pt x="136141" y="208545"/>
                </a:lnTo>
                <a:lnTo>
                  <a:pt x="0" y="208545"/>
                </a:lnTo>
                <a:lnTo>
                  <a:pt x="0" y="2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4" name="Google Shape;74;p10"/>
          <p:cNvSpPr/>
          <p:nvPr/>
        </p:nvSpPr>
        <p:spPr>
          <a:xfrm>
            <a:off x="5729875" y="-6374"/>
            <a:ext cx="3792300" cy="5149875"/>
          </a:xfrm>
          <a:custGeom>
            <a:avLst/>
            <a:gdLst/>
            <a:ahLst/>
            <a:cxnLst/>
            <a:rect l="l" t="t" r="r" b="b"/>
            <a:pathLst>
              <a:path w="151692" h="205995" extrusionOk="0">
                <a:moveTo>
                  <a:pt x="34162" y="510"/>
                </a:moveTo>
                <a:lnTo>
                  <a:pt x="0" y="205995"/>
                </a:lnTo>
                <a:lnTo>
                  <a:pt x="140729" y="205995"/>
                </a:lnTo>
                <a:lnTo>
                  <a:pt x="151692" y="177186"/>
                </a:lnTo>
                <a:lnTo>
                  <a:pt x="1409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ubTitle" idx="1"/>
          </p:nvPr>
        </p:nvSpPr>
        <p:spPr>
          <a:xfrm flipH="1">
            <a:off x="72000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ctrTitle" idx="3"/>
          </p:nvPr>
        </p:nvSpPr>
        <p:spPr>
          <a:xfrm flipH="1">
            <a:off x="3884850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ubTitle" idx="4"/>
          </p:nvPr>
        </p:nvSpPr>
        <p:spPr>
          <a:xfrm flipH="1">
            <a:off x="3579450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3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20000"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628673" y="3216180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>
                <a:solidFill>
                  <a:schemeClr val="lt1"/>
                </a:solidFill>
              </a:rPr>
              <a:t>Készítette:</a:t>
            </a:r>
            <a:br>
              <a:rPr lang="hu-HU" sz="2000" dirty="0">
                <a:solidFill>
                  <a:schemeClr val="lt1"/>
                </a:solidFill>
              </a:rPr>
            </a:br>
            <a:r>
              <a:rPr lang="hu-HU" sz="2000" dirty="0">
                <a:solidFill>
                  <a:schemeClr val="lt1"/>
                </a:solidFill>
              </a:rPr>
              <a:t>Szalai Bence, Nováki Tamás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341173" y="1338729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iPhone rajongói oldal</a:t>
            </a: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9"/>
          <p:cNvGrpSpPr/>
          <p:nvPr/>
        </p:nvGrpSpPr>
        <p:grpSpPr>
          <a:xfrm>
            <a:off x="1247650" y="1865873"/>
            <a:ext cx="6788675" cy="1557238"/>
            <a:chOff x="1247650" y="1865873"/>
            <a:chExt cx="6788675" cy="1557238"/>
          </a:xfrm>
        </p:grpSpPr>
        <p:grpSp>
          <p:nvGrpSpPr>
            <p:cNvPr id="415" name="Google Shape;415;p39"/>
            <p:cNvGrpSpPr/>
            <p:nvPr/>
          </p:nvGrpSpPr>
          <p:grpSpPr>
            <a:xfrm>
              <a:off x="1247650" y="1865873"/>
              <a:ext cx="6648477" cy="1557238"/>
              <a:chOff x="1247650" y="2075423"/>
              <a:chExt cx="6648477" cy="1557238"/>
            </a:xfrm>
          </p:grpSpPr>
          <p:sp>
            <p:nvSpPr>
              <p:cNvPr id="416" name="Google Shape;416;p39"/>
              <p:cNvSpPr/>
              <p:nvPr/>
            </p:nvSpPr>
            <p:spPr>
              <a:xfrm>
                <a:off x="6633862" y="2075423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4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4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5359252" y="2806965"/>
                <a:ext cx="953461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7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4097386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rgbClr val="D9D9D9"/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2" name="Google Shape;422;p39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3" name="Google Shape;423;p39"/>
          <p:cNvSpPr txBox="1">
            <a:spLocks noGrp="1"/>
          </p:cNvSpPr>
          <p:nvPr>
            <p:ph type="ctrTitle"/>
          </p:nvPr>
        </p:nvSpPr>
        <p:spPr>
          <a:xfrm>
            <a:off x="2742537" y="285304"/>
            <a:ext cx="3891325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Quiz</a:t>
            </a:r>
            <a:r>
              <a:rPr lang="hu-HU" sz="3500" dirty="0"/>
              <a:t> 5 pontban</a:t>
            </a:r>
            <a:endParaRPr sz="3500" dirty="0"/>
          </a:p>
        </p:txBody>
      </p:sp>
      <p:sp>
        <p:nvSpPr>
          <p:cNvPr id="425" name="Google Shape;425;p39"/>
          <p:cNvSpPr txBox="1"/>
          <p:nvPr/>
        </p:nvSpPr>
        <p:spPr>
          <a:xfrm>
            <a:off x="1280586" y="1276983"/>
            <a:ext cx="1577241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Kérdések/válaszok megírása</a:t>
            </a:r>
            <a:endParaRPr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2719313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Script összetétele</a:t>
            </a:r>
            <a:endParaRPr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917130" y="1397290"/>
            <a:ext cx="13281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Visszaszámláló </a:t>
            </a:r>
            <a:endParaRPr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5231110" y="3430540"/>
            <a:ext cx="12330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Design elkészítése</a:t>
            </a:r>
            <a:endParaRPr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6407038" y="1266005"/>
            <a:ext cx="1407092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Ellen</a:t>
            </a:r>
            <a:r>
              <a:rPr lang="hu-HU" dirty="0">
                <a:latin typeface="Amasis MT Pro Light" panose="020B0604020202020204" pitchFamily="18" charset="-18"/>
                <a:ea typeface="Assistant Light"/>
                <a:cs typeface="Assistant Light"/>
                <a:sym typeface="Assistant Light"/>
              </a:rPr>
              <a:t>ő</a:t>
            </a: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rz</a:t>
            </a:r>
            <a:r>
              <a:rPr lang="hu-HU" dirty="0">
                <a:latin typeface="Amasis MT Pro Light" panose="02040304050005020304" pitchFamily="18" charset="-18"/>
                <a:ea typeface="Assistant Light"/>
                <a:cs typeface="Assistant Light"/>
                <a:sym typeface="Assistant Light"/>
              </a:rPr>
              <a:t>ő</a:t>
            </a:r>
            <a:r>
              <a:rPr lang="hu-HU" dirty="0">
                <a:latin typeface="Assistant Light"/>
                <a:ea typeface="Assistant Light"/>
                <a:cs typeface="Assistant Light"/>
                <a:sym typeface="Assistant Light"/>
              </a:rPr>
              <a:t>/pont számláló</a:t>
            </a:r>
            <a:endParaRPr dirty="0"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cxnSp>
        <p:nvCxnSpPr>
          <p:cNvPr id="430" name="Google Shape;430;p39"/>
          <p:cNvCxnSpPr/>
          <p:nvPr/>
        </p:nvCxnSpPr>
        <p:spPr>
          <a:xfrm rot="10800000">
            <a:off x="-51750" y="74025"/>
            <a:ext cx="1328100" cy="22596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9"/>
          <p:cNvCxnSpPr/>
          <p:nvPr/>
        </p:nvCxnSpPr>
        <p:spPr>
          <a:xfrm rot="10800000">
            <a:off x="7525875" y="3012050"/>
            <a:ext cx="1266900" cy="2162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2" name="Google Shape;432;p39"/>
          <p:cNvSpPr txBox="1"/>
          <p:nvPr/>
        </p:nvSpPr>
        <p:spPr>
          <a:xfrm>
            <a:off x="1599556" y="196852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1</a:t>
            </a:r>
            <a:endParaRPr sz="30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4" name="Google Shape;434;p39"/>
          <p:cNvSpPr txBox="1"/>
          <p:nvPr/>
        </p:nvSpPr>
        <p:spPr>
          <a:xfrm>
            <a:off x="4111530" y="197656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3</a:t>
            </a:r>
            <a:endParaRPr sz="30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6" name="Google Shape;436;p39"/>
          <p:cNvSpPr txBox="1"/>
          <p:nvPr/>
        </p:nvSpPr>
        <p:spPr>
          <a:xfrm>
            <a:off x="6640934" y="1987544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5</a:t>
            </a:r>
            <a:endParaRPr sz="30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5354007" y="271627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4</a:t>
            </a:r>
            <a:endParaRPr sz="30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2853301" y="2716275"/>
            <a:ext cx="939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endParaRPr sz="30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B9A82F6F-585A-03CD-49C0-6CD5C6EA3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416" y="1734585"/>
            <a:ext cx="930647" cy="3651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95411A45-B7E6-823F-44AC-22DA1171E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862" y="2829870"/>
            <a:ext cx="3438942" cy="23361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1F03D326-7998-C5C6-6745-804613007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544" y="1727572"/>
            <a:ext cx="1116936" cy="459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EC44587-2EF5-3B4E-E4AE-EFC5768F0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926" y="3332295"/>
            <a:ext cx="2090109" cy="1511666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>
            <a:spLocks noGrp="1"/>
          </p:cNvSpPr>
          <p:nvPr>
            <p:ph type="ctrTitle"/>
          </p:nvPr>
        </p:nvSpPr>
        <p:spPr>
          <a:xfrm>
            <a:off x="2634408" y="221510"/>
            <a:ext cx="3928338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Reszponzív rács</a:t>
            </a:r>
            <a:endParaRPr sz="3500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8452EA9-3915-81D0-247F-8BFB4EC75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32" y="1213596"/>
            <a:ext cx="1991003" cy="167187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02A30EB-0478-CDF8-B13A-6CF69322A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93" y="1213595"/>
            <a:ext cx="1995767" cy="1671872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32E5888-D4F2-A4A4-D18E-4B16F6DE8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118" y="1213595"/>
            <a:ext cx="2022581" cy="167187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84E3A75-198B-5F3D-5C46-2FE7F5C66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032" y="3067073"/>
            <a:ext cx="2022581" cy="167187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1EF8DD5-2082-B026-52B7-A1FD003453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00693" y="3057048"/>
            <a:ext cx="2022581" cy="167831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52A6F36-B6AE-E8BD-91F9-55FD309212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678" y="3053462"/>
            <a:ext cx="2008021" cy="1667760"/>
          </a:xfrm>
          <a:prstGeom prst="rect">
            <a:avLst/>
          </a:prstGeom>
        </p:spPr>
      </p:pic>
      <p:cxnSp>
        <p:nvCxnSpPr>
          <p:cNvPr id="14" name="Straight Connector 20">
            <a:extLst>
              <a:ext uri="{FF2B5EF4-FFF2-40B4-BE49-F238E27FC236}">
                <a16:creationId xmlns:a16="http://schemas.microsoft.com/office/drawing/2014/main" id="{792D3D6A-2526-2420-D7A7-97235D208A23}"/>
              </a:ext>
            </a:extLst>
          </p:cNvPr>
          <p:cNvCxnSpPr>
            <a:cxnSpLocks/>
          </p:cNvCxnSpPr>
          <p:nvPr/>
        </p:nvCxnSpPr>
        <p:spPr>
          <a:xfrm flipV="1">
            <a:off x="8427162" y="1122829"/>
            <a:ext cx="0" cy="375172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6EA6E58E-D72F-833B-67D5-73E60D786B8D}"/>
              </a:ext>
            </a:extLst>
          </p:cNvPr>
          <p:cNvCxnSpPr>
            <a:cxnSpLocks/>
          </p:cNvCxnSpPr>
          <p:nvPr/>
        </p:nvCxnSpPr>
        <p:spPr>
          <a:xfrm flipV="1">
            <a:off x="760097" y="1122829"/>
            <a:ext cx="0" cy="375172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9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69136E-6 L -0.09827 -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13" y="-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69136E-6 L 0.08906 -4.6913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20988E-6 L 0.0967 3.20988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2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20988E-6 L 0.14305 0.001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20988E-6 L -0.08246 0.001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32" y="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12847 -0.003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4" y="-15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0.14306 -0.0037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1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531E-6 L 0.09496 0.0049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40" y="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06 -4.69136E-6 L 0.2125 -0.0040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3" y="-2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826 -0.00031 L -0.19063 -4.69136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" y="-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7 -3.7037E-6 L 0.23785 3.20988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27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97 0.00494 L 0.23767 -0.0012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/>
          <p:nvPr/>
        </p:nvSpPr>
        <p:spPr>
          <a:xfrm>
            <a:off x="-1061576" y="1080595"/>
            <a:ext cx="3979200" cy="34476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0" y="1647326"/>
            <a:ext cx="2769000" cy="23991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2692529" y="713968"/>
            <a:ext cx="2197198" cy="1914705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2"/>
          <p:cNvSpPr/>
          <p:nvPr/>
        </p:nvSpPr>
        <p:spPr>
          <a:xfrm>
            <a:off x="2759520" y="2714462"/>
            <a:ext cx="2017306" cy="1757752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32"/>
          <p:cNvSpPr txBox="1">
            <a:spLocks noGrp="1"/>
          </p:cNvSpPr>
          <p:nvPr>
            <p:ph type="ctrTitle"/>
          </p:nvPr>
        </p:nvSpPr>
        <p:spPr>
          <a:xfrm>
            <a:off x="610870" y="405336"/>
            <a:ext cx="229187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Címkék</a:t>
            </a:r>
            <a:endParaRPr sz="3500"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ctrTitle" idx="4294967295"/>
          </p:nvPr>
        </p:nvSpPr>
        <p:spPr>
          <a:xfrm flipH="1">
            <a:off x="224274" y="2143845"/>
            <a:ext cx="1485300" cy="4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600" dirty="0">
                <a:solidFill>
                  <a:schemeClr val="lt1"/>
                </a:solidFill>
              </a:rPr>
              <a:t>Hiba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4294967295"/>
          </p:nvPr>
        </p:nvSpPr>
        <p:spPr>
          <a:xfrm flipH="1">
            <a:off x="524784" y="2648305"/>
            <a:ext cx="17340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600" dirty="0">
                <a:solidFill>
                  <a:schemeClr val="lt1"/>
                </a:solidFill>
              </a:rPr>
              <a:t>Néha becsúszik egy-két hiba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335" name="Google Shape;335;p32"/>
          <p:cNvSpPr txBox="1">
            <a:spLocks noGrp="1"/>
          </p:cNvSpPr>
          <p:nvPr>
            <p:ph type="ctrTitle" idx="4294967295"/>
          </p:nvPr>
        </p:nvSpPr>
        <p:spPr>
          <a:xfrm flipH="1">
            <a:off x="2965114" y="2912039"/>
            <a:ext cx="1622071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Tartalom/</a:t>
            </a:r>
            <a:br>
              <a:rPr lang="hu-HU" sz="1800" dirty="0"/>
            </a:br>
            <a:r>
              <a:rPr lang="hu-HU" sz="1800" dirty="0"/>
              <a:t>Létrehozás</a:t>
            </a:r>
            <a:endParaRPr sz="1800" dirty="0"/>
          </a:p>
        </p:txBody>
      </p:sp>
      <p:sp>
        <p:nvSpPr>
          <p:cNvPr id="336" name="Google Shape;336;p32"/>
          <p:cNvSpPr txBox="1">
            <a:spLocks noGrp="1"/>
          </p:cNvSpPr>
          <p:nvPr>
            <p:ph type="subTitle" idx="4294967295"/>
          </p:nvPr>
        </p:nvSpPr>
        <p:spPr>
          <a:xfrm flipH="1">
            <a:off x="2963402" y="3466317"/>
            <a:ext cx="1660636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Igaz szinte nem is a kódolás része mégis elengedhetetlen</a:t>
            </a:r>
            <a:endParaRPr sz="1400" dirty="0"/>
          </a:p>
        </p:txBody>
      </p:sp>
      <p:sp>
        <p:nvSpPr>
          <p:cNvPr id="337" name="Google Shape;337;p32"/>
          <p:cNvSpPr txBox="1">
            <a:spLocks noGrp="1"/>
          </p:cNvSpPr>
          <p:nvPr>
            <p:ph type="ctrTitle" idx="4294967295"/>
          </p:nvPr>
        </p:nvSpPr>
        <p:spPr>
          <a:xfrm flipH="1">
            <a:off x="3288766" y="1090167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Stílus</a:t>
            </a:r>
            <a:endParaRPr sz="1800"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subTitle" idx="4294967295"/>
          </p:nvPr>
        </p:nvSpPr>
        <p:spPr>
          <a:xfrm flipH="1">
            <a:off x="2847021" y="1456501"/>
            <a:ext cx="1918943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400" dirty="0"/>
              <a:t>Elengedhetetlen az oldal tökéletes szép modern kinézetéhez</a:t>
            </a:r>
            <a:endParaRPr sz="1400" dirty="0"/>
          </a:p>
        </p:txBody>
      </p:sp>
      <p:sp>
        <p:nvSpPr>
          <p:cNvPr id="339" name="Google Shape;339;p32"/>
          <p:cNvSpPr/>
          <p:nvPr/>
        </p:nvSpPr>
        <p:spPr>
          <a:xfrm>
            <a:off x="5618776" y="1157709"/>
            <a:ext cx="2256184" cy="193879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32"/>
          <p:cNvSpPr txBox="1">
            <a:spLocks noGrp="1"/>
          </p:cNvSpPr>
          <p:nvPr>
            <p:ph type="ctrTitle" idx="4294967295"/>
          </p:nvPr>
        </p:nvSpPr>
        <p:spPr>
          <a:xfrm flipH="1">
            <a:off x="5942016" y="1542950"/>
            <a:ext cx="1630024" cy="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/>
              <a:t>Kategorizáló</a:t>
            </a:r>
            <a:endParaRPr sz="1800" dirty="0"/>
          </a:p>
        </p:txBody>
      </p:sp>
      <p:sp>
        <p:nvSpPr>
          <p:cNvPr id="341" name="Google Shape;341;p32"/>
          <p:cNvSpPr txBox="1">
            <a:spLocks noGrp="1"/>
          </p:cNvSpPr>
          <p:nvPr>
            <p:ph type="subTitle" idx="4294967295"/>
          </p:nvPr>
        </p:nvSpPr>
        <p:spPr>
          <a:xfrm flipH="1">
            <a:off x="5934502" y="1869842"/>
            <a:ext cx="1630024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hu-HU" sz="1600" dirty="0"/>
              <a:t>Értelem </a:t>
            </a:r>
            <a:r>
              <a:rPr lang="hu-HU" sz="1600" dirty="0" err="1"/>
              <a:t>szer</a:t>
            </a:r>
            <a:r>
              <a:rPr lang="hu-HU" sz="1600" dirty="0" err="1">
                <a:latin typeface="Amasis MT Pro Light" panose="02040304050005020304" pitchFamily="18" charset="-18"/>
              </a:rPr>
              <a:t>ű</a:t>
            </a:r>
            <a:r>
              <a:rPr lang="hu-HU" sz="1600" dirty="0" err="1"/>
              <a:t>en</a:t>
            </a:r>
            <a:r>
              <a:rPr lang="hu-HU" sz="1600" dirty="0"/>
              <a:t> jelöli az adott dolgot a 3 közül</a:t>
            </a:r>
            <a:endParaRPr sz="1600" dirty="0"/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F0AD59FC-73DD-444A-0011-F9F8EC1D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1" y="2102787"/>
            <a:ext cx="999559" cy="664800"/>
          </a:xfrm>
          <a:prstGeom prst="rect">
            <a:avLst/>
          </a:prstGeom>
        </p:spPr>
      </p:pic>
      <p:pic>
        <p:nvPicPr>
          <p:cNvPr id="9" name="Kép 8" descr="A képen embléma látható&#10;&#10;Automatikusan generált leírás">
            <a:extLst>
              <a:ext uri="{FF2B5EF4-FFF2-40B4-BE49-F238E27FC236}">
                <a16:creationId xmlns:a16="http://schemas.microsoft.com/office/drawing/2014/main" id="{0D9F4346-912E-A45D-FD72-D0E4D7AFD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9" y="1719141"/>
            <a:ext cx="1497429" cy="553028"/>
          </a:xfrm>
          <a:prstGeom prst="rect">
            <a:avLst/>
          </a:prstGeom>
        </p:spPr>
      </p:pic>
      <p:pic>
        <p:nvPicPr>
          <p:cNvPr id="11" name="Kép 10" descr="A képen szöveg látható&#10;&#10;Automatikusan generált leírás">
            <a:extLst>
              <a:ext uri="{FF2B5EF4-FFF2-40B4-BE49-F238E27FC236}">
                <a16:creationId xmlns:a16="http://schemas.microsoft.com/office/drawing/2014/main" id="{05306912-1A33-E025-14E1-0B95E6AFE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131" y="615915"/>
            <a:ext cx="1444758" cy="814318"/>
          </a:xfrm>
          <a:prstGeom prst="rect">
            <a:avLst/>
          </a:prstGeom>
        </p:spPr>
      </p:pic>
      <p:pic>
        <p:nvPicPr>
          <p:cNvPr id="13" name="Kép 12" descr="A képen szöveg, tábla látható&#10;&#10;Automatikusan generált leírás">
            <a:extLst>
              <a:ext uri="{FF2B5EF4-FFF2-40B4-BE49-F238E27FC236}">
                <a16:creationId xmlns:a16="http://schemas.microsoft.com/office/drawing/2014/main" id="{269ADC57-A36E-BE01-DB73-6ECB6EEDB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298" y="1106516"/>
            <a:ext cx="1393768" cy="671573"/>
          </a:xfrm>
          <a:prstGeom prst="rect">
            <a:avLst/>
          </a:prstGeom>
        </p:spPr>
      </p:pic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CFC36B10-2C25-DFBA-6C52-EE85C3611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3577" y="1785841"/>
            <a:ext cx="1084408" cy="656707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4B38C1E2-7C47-A7CD-36E9-FA635DDBA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193" y="2469299"/>
            <a:ext cx="1540248" cy="755154"/>
          </a:xfrm>
          <a:prstGeom prst="rect">
            <a:avLst/>
          </a:prstGeom>
        </p:spPr>
      </p:pic>
      <p:pic>
        <p:nvPicPr>
          <p:cNvPr id="19" name="Kép 18" descr="A képen embléma látható&#10;&#10;Automatikusan generált leírás">
            <a:extLst>
              <a:ext uri="{FF2B5EF4-FFF2-40B4-BE49-F238E27FC236}">
                <a16:creationId xmlns:a16="http://schemas.microsoft.com/office/drawing/2014/main" id="{BD7F65D5-B4AF-473B-B474-EC8D63D91D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5979" y="2636401"/>
            <a:ext cx="1699066" cy="664579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9B45C6F1-E291-0035-BB38-12ECF58A8E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5979" y="3719780"/>
            <a:ext cx="1726268" cy="807805"/>
          </a:xfrm>
          <a:prstGeom prst="rect">
            <a:avLst/>
          </a:prstGeom>
        </p:spPr>
      </p:pic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6E86B5BC-0266-3541-4482-AF39C2706D80}"/>
              </a:ext>
            </a:extLst>
          </p:cNvPr>
          <p:cNvCxnSpPr>
            <a:cxnSpLocks/>
          </p:cNvCxnSpPr>
          <p:nvPr/>
        </p:nvCxnSpPr>
        <p:spPr>
          <a:xfrm flipV="1">
            <a:off x="6061858" y="1647326"/>
            <a:ext cx="4324126" cy="410842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13">
            <a:extLst>
              <a:ext uri="{FF2B5EF4-FFF2-40B4-BE49-F238E27FC236}">
                <a16:creationId xmlns:a16="http://schemas.microsoft.com/office/drawing/2014/main" id="{ED16BED4-C0C2-1588-6CDE-C9B7ACA02358}"/>
              </a:ext>
            </a:extLst>
          </p:cNvPr>
          <p:cNvGrpSpPr/>
          <p:nvPr/>
        </p:nvGrpSpPr>
        <p:grpSpPr>
          <a:xfrm rot="3759136">
            <a:off x="6226470" y="213240"/>
            <a:ext cx="480060" cy="480060"/>
            <a:chOff x="2358572" y="1016001"/>
            <a:chExt cx="856342" cy="856342"/>
          </a:xfrm>
          <a:effectLst/>
        </p:grpSpPr>
        <p:cxnSp>
          <p:nvCxnSpPr>
            <p:cNvPr id="27" name="Straight Connector 14">
              <a:extLst>
                <a:ext uri="{FF2B5EF4-FFF2-40B4-BE49-F238E27FC236}">
                  <a16:creationId xmlns:a16="http://schemas.microsoft.com/office/drawing/2014/main" id="{FAEC7278-0D35-73A3-CD73-709851B02491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5">
              <a:extLst>
                <a:ext uri="{FF2B5EF4-FFF2-40B4-BE49-F238E27FC236}">
                  <a16:creationId xmlns:a16="http://schemas.microsoft.com/office/drawing/2014/main" id="{F1A0861E-6949-89FF-4BBD-E5254213A64A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13">
            <a:extLst>
              <a:ext uri="{FF2B5EF4-FFF2-40B4-BE49-F238E27FC236}">
                <a16:creationId xmlns:a16="http://schemas.microsoft.com/office/drawing/2014/main" id="{A0684A8E-F296-9D00-6DD6-0D1003E3BA02}"/>
              </a:ext>
            </a:extLst>
          </p:cNvPr>
          <p:cNvGrpSpPr/>
          <p:nvPr/>
        </p:nvGrpSpPr>
        <p:grpSpPr>
          <a:xfrm rot="6789518">
            <a:off x="6916890" y="474024"/>
            <a:ext cx="480060" cy="480060"/>
            <a:chOff x="2358572" y="1016001"/>
            <a:chExt cx="856342" cy="856342"/>
          </a:xfrm>
          <a:effectLst/>
        </p:grpSpPr>
        <p:cxnSp>
          <p:nvCxnSpPr>
            <p:cNvPr id="30" name="Straight Connector 14">
              <a:extLst>
                <a:ext uri="{FF2B5EF4-FFF2-40B4-BE49-F238E27FC236}">
                  <a16:creationId xmlns:a16="http://schemas.microsoft.com/office/drawing/2014/main" id="{A725F01A-C296-1534-65EA-38440D6D0D48}"/>
                </a:ext>
              </a:extLst>
            </p:cNvPr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5">
              <a:extLst>
                <a:ext uri="{FF2B5EF4-FFF2-40B4-BE49-F238E27FC236}">
                  <a16:creationId xmlns:a16="http://schemas.microsoft.com/office/drawing/2014/main" id="{15EF4262-7FE0-E81B-C58D-0519967CB393}"/>
                </a:ext>
              </a:extLst>
            </p:cNvPr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ctrTitle"/>
          </p:nvPr>
        </p:nvSpPr>
        <p:spPr>
          <a:xfrm flipH="1">
            <a:off x="2754314" y="510244"/>
            <a:ext cx="33403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200" dirty="0" err="1"/>
              <a:t>Github</a:t>
            </a:r>
            <a:r>
              <a:rPr lang="hu-HU" sz="2200" dirty="0"/>
              <a:t> statisztikák</a:t>
            </a:r>
            <a:endParaRPr sz="2200" dirty="0"/>
          </a:p>
        </p:txBody>
      </p:sp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4492100" y="3376598"/>
            <a:ext cx="1418298" cy="1228391"/>
          </a:xfrm>
          <a:custGeom>
            <a:avLst/>
            <a:gdLst/>
            <a:ahLst/>
            <a:cxnLst/>
            <a:rect l="l" t="t" r="r" b="b"/>
            <a:pathLst>
              <a:path w="130779" h="113268" extrusionOk="0">
                <a:moveTo>
                  <a:pt x="97822" y="469"/>
                </a:moveTo>
                <a:lnTo>
                  <a:pt x="130241" y="56641"/>
                </a:lnTo>
                <a:lnTo>
                  <a:pt x="97822" y="112813"/>
                </a:lnTo>
                <a:lnTo>
                  <a:pt x="32957" y="112813"/>
                </a:lnTo>
                <a:lnTo>
                  <a:pt x="524" y="56641"/>
                </a:lnTo>
                <a:lnTo>
                  <a:pt x="32957" y="469"/>
                </a:lnTo>
                <a:close/>
                <a:moveTo>
                  <a:pt x="32695" y="1"/>
                </a:moveTo>
                <a:lnTo>
                  <a:pt x="55" y="56517"/>
                </a:lnTo>
                <a:lnTo>
                  <a:pt x="0" y="56641"/>
                </a:lnTo>
                <a:lnTo>
                  <a:pt x="32626" y="113157"/>
                </a:lnTo>
                <a:lnTo>
                  <a:pt x="32695" y="113267"/>
                </a:lnTo>
                <a:lnTo>
                  <a:pt x="98084" y="113267"/>
                </a:lnTo>
                <a:lnTo>
                  <a:pt x="130710" y="56751"/>
                </a:lnTo>
                <a:lnTo>
                  <a:pt x="130778" y="56641"/>
                </a:lnTo>
                <a:lnTo>
                  <a:pt x="98153" y="125"/>
                </a:lnTo>
                <a:lnTo>
                  <a:pt x="980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>
            <a:off x="6438100" y="3376598"/>
            <a:ext cx="1418450" cy="1228391"/>
          </a:xfrm>
          <a:custGeom>
            <a:avLst/>
            <a:gdLst/>
            <a:ahLst/>
            <a:cxnLst/>
            <a:rect l="l" t="t" r="r" b="b"/>
            <a:pathLst>
              <a:path w="130793" h="113268" extrusionOk="0">
                <a:moveTo>
                  <a:pt x="97822" y="469"/>
                </a:moveTo>
                <a:lnTo>
                  <a:pt x="130255" y="56641"/>
                </a:lnTo>
                <a:lnTo>
                  <a:pt x="97822" y="112813"/>
                </a:lnTo>
                <a:lnTo>
                  <a:pt x="32970" y="112813"/>
                </a:lnTo>
                <a:lnTo>
                  <a:pt x="538" y="56641"/>
                </a:lnTo>
                <a:lnTo>
                  <a:pt x="32970" y="469"/>
                </a:lnTo>
                <a:close/>
                <a:moveTo>
                  <a:pt x="32695" y="1"/>
                </a:moveTo>
                <a:lnTo>
                  <a:pt x="69" y="56517"/>
                </a:lnTo>
                <a:lnTo>
                  <a:pt x="0" y="56641"/>
                </a:lnTo>
                <a:lnTo>
                  <a:pt x="32640" y="113157"/>
                </a:lnTo>
                <a:lnTo>
                  <a:pt x="32695" y="113267"/>
                </a:lnTo>
                <a:lnTo>
                  <a:pt x="98098" y="113267"/>
                </a:lnTo>
                <a:lnTo>
                  <a:pt x="130723" y="56751"/>
                </a:lnTo>
                <a:lnTo>
                  <a:pt x="130792" y="56641"/>
                </a:lnTo>
                <a:lnTo>
                  <a:pt x="98166" y="125"/>
                </a:lnTo>
                <a:lnTo>
                  <a:pt x="980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539930" y="4006200"/>
            <a:ext cx="1316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5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Bence</a:t>
            </a:r>
            <a:endParaRPr sz="15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6502807" y="4011091"/>
            <a:ext cx="13161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500" b="1" dirty="0">
                <a:solidFill>
                  <a:schemeClr val="tx1"/>
                </a:solidFill>
                <a:latin typeface="Nunito Sans"/>
                <a:ea typeface="Nunito Sans"/>
                <a:cs typeface="Nunito Sans"/>
                <a:sym typeface="Nunito Sans"/>
              </a:rPr>
              <a:t>Tamás</a:t>
            </a:r>
            <a:endParaRPr sz="1500" b="1" dirty="0">
              <a:solidFill>
                <a:schemeClr val="tx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543199" y="3707005"/>
            <a:ext cx="131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5</a:t>
            </a:r>
            <a:r>
              <a:rPr lang="en" sz="2000" dirty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0%</a:t>
            </a:r>
            <a:endParaRPr sz="2000" dirty="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6489310" y="3707005"/>
            <a:ext cx="13161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5</a:t>
            </a:r>
            <a:r>
              <a:rPr lang="en" sz="2000" dirty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0%</a:t>
            </a:r>
            <a:endParaRPr sz="2000" dirty="0">
              <a:solidFill>
                <a:schemeClr val="dk1"/>
              </a:solidFill>
              <a:latin typeface="Nunito Sans ExtraBold"/>
              <a:ea typeface="Nunito Sans ExtraBold"/>
              <a:cs typeface="Nunito Sans ExtraBold"/>
              <a:sym typeface="Nunito Sans ExtraBold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3333796" y="1720177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215296" y="2035151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Statisztikák</a:t>
            </a:r>
            <a:endParaRPr sz="3500"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59496" y="2566323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300" dirty="0"/>
              <a:t>A statisztikán látható eredmények számokban mérve a munkát</a:t>
            </a:r>
            <a:endParaRPr sz="1300" dirty="0"/>
          </a:p>
        </p:txBody>
      </p:sp>
      <p:sp>
        <p:nvSpPr>
          <p:cNvPr id="228" name="Google Shape;228;p29"/>
          <p:cNvSpPr txBox="1">
            <a:spLocks noGrp="1"/>
          </p:cNvSpPr>
          <p:nvPr>
            <p:ph type="ctrTitle" idx="2"/>
          </p:nvPr>
        </p:nvSpPr>
        <p:spPr>
          <a:xfrm flipH="1">
            <a:off x="3550079" y="2980039"/>
            <a:ext cx="2544628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Munkamegosztás</a:t>
            </a:r>
            <a:endParaRPr sz="2000" dirty="0"/>
          </a:p>
        </p:txBody>
      </p: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27226049-0210-2B55-54EE-0DDFE56E6042}"/>
              </a:ext>
            </a:extLst>
          </p:cNvPr>
          <p:cNvCxnSpPr>
            <a:cxnSpLocks/>
          </p:cNvCxnSpPr>
          <p:nvPr/>
        </p:nvCxnSpPr>
        <p:spPr>
          <a:xfrm>
            <a:off x="6438100" y="3990793"/>
            <a:ext cx="357703" cy="608785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39833756-0B2F-F2B9-B997-C2B0FD95106E}"/>
              </a:ext>
            </a:extLst>
          </p:cNvPr>
          <p:cNvCxnSpPr>
            <a:cxnSpLocks/>
          </p:cNvCxnSpPr>
          <p:nvPr/>
        </p:nvCxnSpPr>
        <p:spPr>
          <a:xfrm flipV="1">
            <a:off x="6438100" y="3384583"/>
            <a:ext cx="357703" cy="606210"/>
          </a:xfrm>
          <a:prstGeom prst="line">
            <a:avLst/>
          </a:prstGeom>
          <a:ln w="41275" cap="rnd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10670020-2116-3AAD-B23F-54664C1BA645}"/>
              </a:ext>
            </a:extLst>
          </p:cNvPr>
          <p:cNvCxnSpPr>
            <a:cxnSpLocks/>
          </p:cNvCxnSpPr>
          <p:nvPr/>
        </p:nvCxnSpPr>
        <p:spPr>
          <a:xfrm>
            <a:off x="6809335" y="3384583"/>
            <a:ext cx="351522" cy="0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C28CB584-CFF7-521D-795F-6C3DBB1FC60D}"/>
              </a:ext>
            </a:extLst>
          </p:cNvPr>
          <p:cNvCxnSpPr>
            <a:cxnSpLocks/>
          </p:cNvCxnSpPr>
          <p:nvPr/>
        </p:nvCxnSpPr>
        <p:spPr>
          <a:xfrm>
            <a:off x="6809335" y="4599578"/>
            <a:ext cx="351522" cy="0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C7D640FE-5A9C-BA0C-6AD6-CB02DCD992DC}"/>
              </a:ext>
            </a:extLst>
          </p:cNvPr>
          <p:cNvCxnSpPr>
            <a:cxnSpLocks/>
          </p:cNvCxnSpPr>
          <p:nvPr/>
        </p:nvCxnSpPr>
        <p:spPr>
          <a:xfrm>
            <a:off x="4492087" y="3990793"/>
            <a:ext cx="357703" cy="608785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gyenes összekötő 27">
            <a:extLst>
              <a:ext uri="{FF2B5EF4-FFF2-40B4-BE49-F238E27FC236}">
                <a16:creationId xmlns:a16="http://schemas.microsoft.com/office/drawing/2014/main" id="{D2AC8989-ECF8-2052-E936-C87E97E4FEF7}"/>
              </a:ext>
            </a:extLst>
          </p:cNvPr>
          <p:cNvCxnSpPr>
            <a:cxnSpLocks/>
          </p:cNvCxnSpPr>
          <p:nvPr/>
        </p:nvCxnSpPr>
        <p:spPr>
          <a:xfrm flipV="1">
            <a:off x="4492087" y="3384583"/>
            <a:ext cx="357703" cy="606210"/>
          </a:xfrm>
          <a:prstGeom prst="line">
            <a:avLst/>
          </a:prstGeom>
          <a:ln w="41275" cap="rnd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7AA65983-B10D-C0C9-58E5-1A8A730246A9}"/>
              </a:ext>
            </a:extLst>
          </p:cNvPr>
          <p:cNvCxnSpPr>
            <a:cxnSpLocks/>
          </p:cNvCxnSpPr>
          <p:nvPr/>
        </p:nvCxnSpPr>
        <p:spPr>
          <a:xfrm>
            <a:off x="4860848" y="3384583"/>
            <a:ext cx="351522" cy="0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4BDD107C-4C19-4AA2-1B96-2FADEB1AAC32}"/>
              </a:ext>
            </a:extLst>
          </p:cNvPr>
          <p:cNvCxnSpPr>
            <a:cxnSpLocks/>
          </p:cNvCxnSpPr>
          <p:nvPr/>
        </p:nvCxnSpPr>
        <p:spPr>
          <a:xfrm>
            <a:off x="4860848" y="4599578"/>
            <a:ext cx="351522" cy="0"/>
          </a:xfrm>
          <a:prstGeom prst="line">
            <a:avLst/>
          </a:prstGeom>
          <a:ln w="412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Kép 37">
            <a:extLst>
              <a:ext uri="{FF2B5EF4-FFF2-40B4-BE49-F238E27FC236}">
                <a16:creationId xmlns:a16="http://schemas.microsoft.com/office/drawing/2014/main" id="{6483312F-DADE-49FC-A117-A37945C29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990" y="1020456"/>
            <a:ext cx="2745552" cy="1668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Kép 41">
            <a:extLst>
              <a:ext uri="{FF2B5EF4-FFF2-40B4-BE49-F238E27FC236}">
                <a16:creationId xmlns:a16="http://schemas.microsoft.com/office/drawing/2014/main" id="{D372C707-DB08-C467-FA72-53F3D8B5C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435" y="1037676"/>
            <a:ext cx="2712826" cy="1651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7000" r="-25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95442" y="-57150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81985" y="1102450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Összefoglalás</a:t>
            </a: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140507" y="2086500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lt1"/>
                </a:solidFill>
              </a:rPr>
              <a:t>Egy remek projekt sok haszonnal, rengete</a:t>
            </a:r>
            <a:r>
              <a:rPr lang="hu-HU" sz="1400" dirty="0"/>
              <a:t>g új tapasztalattal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3" name="Google Shape;162;p26">
            <a:extLst>
              <a:ext uri="{FF2B5EF4-FFF2-40B4-BE49-F238E27FC236}">
                <a16:creationId xmlns:a16="http://schemas.microsoft.com/office/drawing/2014/main" id="{08BA220B-B1F2-85A8-38C4-3C47888895C4}"/>
              </a:ext>
            </a:extLst>
          </p:cNvPr>
          <p:cNvSpPr/>
          <p:nvPr/>
        </p:nvSpPr>
        <p:spPr>
          <a:xfrm rot="15774691">
            <a:off x="-1001829" y="3234455"/>
            <a:ext cx="3262617" cy="1965448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zis 4">
            <a:extLst>
              <a:ext uri="{FF2B5EF4-FFF2-40B4-BE49-F238E27FC236}">
                <a16:creationId xmlns:a16="http://schemas.microsoft.com/office/drawing/2014/main" id="{89DDFE7E-8D62-4032-A9EB-A34D9DD6293D}"/>
              </a:ext>
            </a:extLst>
          </p:cNvPr>
          <p:cNvSpPr/>
          <p:nvPr/>
        </p:nvSpPr>
        <p:spPr>
          <a:xfrm>
            <a:off x="4310390" y="2310140"/>
            <a:ext cx="523220" cy="5232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E7CB4C08-810D-421E-802F-18317E355825}"/>
              </a:ext>
            </a:extLst>
          </p:cNvPr>
          <p:cNvSpPr/>
          <p:nvPr/>
        </p:nvSpPr>
        <p:spPr>
          <a:xfrm>
            <a:off x="-2846703" y="-4846953"/>
            <a:ext cx="14837405" cy="148374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C468BC0-0AFE-4628-98CC-31FE9C385E27}"/>
              </a:ext>
            </a:extLst>
          </p:cNvPr>
          <p:cNvSpPr txBox="1"/>
          <p:nvPr/>
        </p:nvSpPr>
        <p:spPr>
          <a:xfrm>
            <a:off x="2598543" y="2310140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2">
                    <a:lumMod val="25000"/>
                  </a:schemeClr>
                </a:solidFill>
                <a:latin typeface="Nunito Sans" panose="020B0604020202020204" charset="-18"/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32953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8000" decel="52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3F3F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/>
          <a:srcRect l="22241" r="22241"/>
          <a:stretch/>
        </p:blipFill>
        <p:spPr>
          <a:xfrm>
            <a:off x="1650044" y="-9525"/>
            <a:ext cx="3863857" cy="5179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107444" y="593716"/>
            <a:ext cx="290132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Téma választás:</a:t>
            </a:r>
            <a:br>
              <a:rPr lang="hu-HU" sz="3500" dirty="0"/>
            </a:br>
            <a:br>
              <a:rPr lang="hu-HU" sz="3500" dirty="0"/>
            </a:br>
            <a:endParaRPr sz="3500" dirty="0">
              <a:solidFill>
                <a:schemeClr val="lt1"/>
              </a:solidFill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/>
              <a:t>Miért pont az iPhone?</a:t>
            </a:r>
            <a:endParaRPr sz="2000"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Egy közös téma amir</a:t>
            </a:r>
            <a:r>
              <a:rPr lang="hu-HU" sz="1400" dirty="0">
                <a:latin typeface="Amasis MT Pro Light" panose="02040304050005020304" pitchFamily="18" charset="-18"/>
              </a:rPr>
              <a:t>ő</a:t>
            </a:r>
            <a:r>
              <a:rPr lang="hu-HU" sz="1400" dirty="0"/>
              <a:t>l egy igazán stílusos weboldalt lehet létrehozni</a:t>
            </a:r>
            <a:endParaRPr sz="1400" dirty="0"/>
          </a:p>
        </p:txBody>
      </p:sp>
      <p:sp>
        <p:nvSpPr>
          <p:cNvPr id="2" name="Google Shape;192;p28">
            <a:extLst>
              <a:ext uri="{FF2B5EF4-FFF2-40B4-BE49-F238E27FC236}">
                <a16:creationId xmlns:a16="http://schemas.microsoft.com/office/drawing/2014/main" id="{EE5A5304-8F10-DCBC-850F-015AECBC7DFD}"/>
              </a:ext>
            </a:extLst>
          </p:cNvPr>
          <p:cNvSpPr txBox="1">
            <a:spLocks/>
          </p:cNvSpPr>
          <p:nvPr/>
        </p:nvSpPr>
        <p:spPr>
          <a:xfrm>
            <a:off x="107444" y="1683806"/>
            <a:ext cx="2901329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hu-HU" sz="3500" dirty="0"/>
              <a:t>iPhone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000"/>
          </a:schemeClr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02498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Oldalak</a:t>
            </a:r>
            <a:endParaRPr sz="3500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Főoldal</a:t>
            </a:r>
            <a:endParaRPr sz="14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Modellek</a:t>
            </a:r>
            <a:endParaRPr sz="1400"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Történet</a:t>
            </a:r>
            <a:endParaRPr sz="1400"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3631267" y="2681591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/>
              <a:t>Modellek felsorakoztatása kártyákkal </a:t>
            </a:r>
            <a:r>
              <a:rPr lang="hu-HU" sz="1200" dirty="0" err="1"/>
              <a:t>gridben</a:t>
            </a:r>
            <a:endParaRPr sz="1200"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/>
              <a:t>Egy egyszer</a:t>
            </a:r>
            <a:r>
              <a:rPr lang="hu-HU" sz="1200" dirty="0">
                <a:latin typeface="Amasis MT Pro Light" panose="02040304050005020304" pitchFamily="18" charset="-18"/>
              </a:rPr>
              <a:t>ű</a:t>
            </a:r>
            <a:r>
              <a:rPr lang="hu-HU" sz="1200" dirty="0"/>
              <a:t> történet oldal az </a:t>
            </a:r>
            <a:r>
              <a:rPr lang="hu-HU" sz="1200" dirty="0" err="1"/>
              <a:t>Appler</a:t>
            </a:r>
            <a:r>
              <a:rPr lang="hu-HU" sz="1200" dirty="0" err="1">
                <a:latin typeface="Amasis MT Pro Light" panose="02040304050005020304" pitchFamily="18" charset="-18"/>
              </a:rPr>
              <a:t>ő</a:t>
            </a:r>
            <a:r>
              <a:rPr lang="hu-HU" sz="1200" dirty="0" err="1"/>
              <a:t>l</a:t>
            </a:r>
            <a:endParaRPr sz="1200"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967738" y="4135177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/>
              <a:t>Tesztelheted a tudásod</a:t>
            </a:r>
            <a:endParaRPr sz="1200" dirty="0"/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1152088" y="3836592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Kvíz</a:t>
            </a:r>
            <a:endParaRPr sz="1400"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1575838" y="3422644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8"/>
          </p:nvPr>
        </p:nvSpPr>
        <p:spPr>
          <a:xfrm>
            <a:off x="3589475" y="4135177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/>
              <a:t>Pár információ a készít</a:t>
            </a:r>
            <a:r>
              <a:rPr lang="hu-HU" sz="1200" dirty="0">
                <a:latin typeface="Amasis MT Pro Light" panose="02040304050005020304" pitchFamily="18" charset="-18"/>
              </a:rPr>
              <a:t>ő</a:t>
            </a:r>
            <a:r>
              <a:rPr lang="hu-HU" sz="1200" dirty="0"/>
              <a:t>kr</a:t>
            </a:r>
            <a:r>
              <a:rPr lang="hu-HU" sz="1200" dirty="0">
                <a:latin typeface="Amasis MT Pro Light" panose="02040304050005020304" pitchFamily="18" charset="-18"/>
              </a:rPr>
              <a:t>ő</a:t>
            </a:r>
            <a:r>
              <a:rPr lang="hu-HU" sz="1200" dirty="0"/>
              <a:t>l</a:t>
            </a:r>
            <a:endParaRPr sz="1200" dirty="0"/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3797578" y="3856872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Rólunk</a:t>
            </a:r>
            <a:endParaRPr sz="1400"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4197575" y="3428242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3249525" y="32435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4289076">
            <a:off x="-1378175" y="-563833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321195" y="4573725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5575920-E832-233F-AB48-271282831A0F}"/>
              </a:ext>
            </a:extLst>
          </p:cNvPr>
          <p:cNvSpPr txBox="1"/>
          <p:nvPr/>
        </p:nvSpPr>
        <p:spPr>
          <a:xfrm>
            <a:off x="7013269" y="3417867"/>
            <a:ext cx="46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Nunito Sans" pitchFamily="2" charset="-18"/>
              </a:rPr>
              <a:t>0</a:t>
            </a:r>
            <a:r>
              <a:rPr lang="hu-HU" b="1" dirty="0">
                <a:solidFill>
                  <a:schemeClr val="lt1"/>
                </a:solidFill>
                <a:latin typeface="Nunito Sans" pitchFamily="2" charset="-18"/>
              </a:rPr>
              <a:t>6</a:t>
            </a:r>
            <a:endParaRPr lang="en" b="1" dirty="0">
              <a:solidFill>
                <a:schemeClr val="lt1"/>
              </a:solidFill>
              <a:latin typeface="Nunito Sans" pitchFamily="2" charset="-18"/>
            </a:endParaRP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F893D4B-111B-9FAB-274C-C70D2B365802}"/>
              </a:ext>
            </a:extLst>
          </p:cNvPr>
          <p:cNvSpPr txBox="1"/>
          <p:nvPr/>
        </p:nvSpPr>
        <p:spPr>
          <a:xfrm>
            <a:off x="6648269" y="3971603"/>
            <a:ext cx="1197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1" dirty="0">
                <a:latin typeface="Nunito Sans" pitchFamily="2" charset="-18"/>
              </a:rPr>
              <a:t>Kapcsolat</a:t>
            </a:r>
          </a:p>
        </p:txBody>
      </p:sp>
      <p:cxnSp>
        <p:nvCxnSpPr>
          <p:cNvPr id="14" name="Google Shape;124;p23">
            <a:extLst>
              <a:ext uri="{FF2B5EF4-FFF2-40B4-BE49-F238E27FC236}">
                <a16:creationId xmlns:a16="http://schemas.microsoft.com/office/drawing/2014/main" id="{0A2CF116-9F7B-3E64-C89E-F6081A2D7F1A}"/>
              </a:ext>
            </a:extLst>
          </p:cNvPr>
          <p:cNvCxnSpPr/>
          <p:nvPr/>
        </p:nvCxnSpPr>
        <p:spPr>
          <a:xfrm>
            <a:off x="5871225" y="32435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33;p23">
            <a:extLst>
              <a:ext uri="{FF2B5EF4-FFF2-40B4-BE49-F238E27FC236}">
                <a16:creationId xmlns:a16="http://schemas.microsoft.com/office/drawing/2014/main" id="{2659089D-F5AD-81C2-08A4-4245F2DD3B56}"/>
              </a:ext>
            </a:extLst>
          </p:cNvPr>
          <p:cNvSpPr txBox="1">
            <a:spLocks/>
          </p:cNvSpPr>
          <p:nvPr/>
        </p:nvSpPr>
        <p:spPr>
          <a:xfrm>
            <a:off x="6320595" y="4135177"/>
            <a:ext cx="1965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sistant Light"/>
              <a:buNone/>
              <a:defRPr sz="900" b="0" i="0" u="none" strike="noStrike" cap="none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indent="0"/>
            <a:r>
              <a:rPr lang="hu-HU" sz="1200" dirty="0"/>
              <a:t>Lépj velünk kapcsolatba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ctrTitle"/>
          </p:nvPr>
        </p:nvSpPr>
        <p:spPr>
          <a:xfrm>
            <a:off x="1911968" y="220045"/>
            <a:ext cx="5659613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/>
              <a:t>Alkalmazott technológiák</a:t>
            </a:r>
            <a:endParaRPr sz="3500" dirty="0"/>
          </a:p>
        </p:txBody>
      </p:sp>
      <p:sp>
        <p:nvSpPr>
          <p:cNvPr id="164" name="Google Shape;164;p26"/>
          <p:cNvSpPr/>
          <p:nvPr/>
        </p:nvSpPr>
        <p:spPr>
          <a:xfrm>
            <a:off x="121483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2808275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402902" y="231304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5995668" y="148072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1650152" y="257175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lt1"/>
                </a:solidFill>
              </a:rPr>
              <a:t>HTML5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>
                <a:solidFill>
                  <a:schemeClr val="lt1"/>
                </a:solidFill>
              </a:rPr>
              <a:t>Mint azt tudjuk az egész oldal és annak funkcionalitására felel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796125" y="2606298"/>
            <a:ext cx="1144516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lt1"/>
                </a:solidFill>
              </a:rPr>
              <a:t>Bootstrap5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9530" y="2879950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lt1"/>
                </a:solidFill>
              </a:rPr>
              <a:t>Az oldal </a:t>
            </a:r>
            <a:r>
              <a:rPr lang="hu-HU" sz="1400" dirty="0" err="1">
                <a:solidFill>
                  <a:schemeClr val="lt1"/>
                </a:solidFill>
              </a:rPr>
              <a:t>reszponzivitásáért</a:t>
            </a:r>
            <a:r>
              <a:rPr lang="hu-HU" sz="1400" dirty="0">
                <a:solidFill>
                  <a:schemeClr val="lt1"/>
                </a:solidFill>
              </a:rPr>
              <a:t> felelős</a:t>
            </a:r>
            <a:endParaRPr sz="1400"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32564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CSS3</a:t>
            </a:r>
            <a:endParaRPr sz="1400"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3041605" y="2083961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Az oldal stílusáért felel</a:t>
            </a:r>
            <a:r>
              <a:rPr lang="hu-HU" sz="1400" dirty="0">
                <a:latin typeface="Amasis MT Pro Light" panose="02040304050005020304" pitchFamily="18" charset="-18"/>
              </a:rPr>
              <a:t>ő</a:t>
            </a:r>
            <a:r>
              <a:rPr lang="hu-HU" sz="1400" dirty="0"/>
              <a:t>s</a:t>
            </a:r>
            <a:endParaRPr sz="1400" dirty="0"/>
          </a:p>
        </p:txBody>
      </p:sp>
      <p:sp>
        <p:nvSpPr>
          <p:cNvPr id="174" name="Google Shape;174;p2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/>
              <a:t>JavaScript</a:t>
            </a:r>
            <a:endParaRPr sz="1400"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200" dirty="0"/>
              <a:t>Scriptek írása mint </a:t>
            </a:r>
            <a:r>
              <a:rPr lang="hu-HU" sz="1200" dirty="0" err="1"/>
              <a:t>példul</a:t>
            </a:r>
            <a:r>
              <a:rPr lang="hu-HU" sz="1200" dirty="0"/>
              <a:t> kvíz vagy életkor kiszámítása</a:t>
            </a:r>
            <a:endParaRPr sz="1200" dirty="0"/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W3C HTML5 Logo">
            <a:extLst>
              <a:ext uri="{FF2B5EF4-FFF2-40B4-BE49-F238E27FC236}">
                <a16:creationId xmlns:a16="http://schemas.microsoft.com/office/drawing/2014/main" id="{3CA6893C-6CD6-4757-EBB0-C13F0B98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6" y="2113967"/>
            <a:ext cx="783584" cy="78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SS – Wikipédia">
            <a:extLst>
              <a:ext uri="{FF2B5EF4-FFF2-40B4-BE49-F238E27FC236}">
                <a16:creationId xmlns:a16="http://schemas.microsoft.com/office/drawing/2014/main" id="{0D4A7DB8-0E33-09D7-8A13-68FC7FF1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720" y="1118540"/>
            <a:ext cx="628588" cy="8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tstrap 5 Logo icon PNG and SVG Vector Free Download">
            <a:extLst>
              <a:ext uri="{FF2B5EF4-FFF2-40B4-BE49-F238E27FC236}">
                <a16:creationId xmlns:a16="http://schemas.microsoft.com/office/drawing/2014/main" id="{09DD8F03-D986-BA00-0774-B37E9771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178" y="3365200"/>
            <a:ext cx="834548" cy="6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91C22062-962A-E468-080B-0A34C0D63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153" y="1224060"/>
            <a:ext cx="1519254" cy="85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7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H="1" flipV="1">
            <a:off x="7279591" y="1478900"/>
            <a:ext cx="2404390" cy="91535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8182826" y="3217286"/>
            <a:ext cx="1106463" cy="278640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2700000">
            <a:off x="1606956" y="556145"/>
            <a:ext cx="480060" cy="480060"/>
            <a:chOff x="2358572" y="1016001"/>
            <a:chExt cx="856342" cy="856342"/>
          </a:xfrm>
          <a:effectLst/>
        </p:grpSpPr>
        <p:cxnSp>
          <p:nvCxnSpPr>
            <p:cNvPr id="15" name="Straight Connector 14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 rot="2700000">
            <a:off x="8326716" y="542795"/>
            <a:ext cx="480060" cy="480060"/>
            <a:chOff x="2358572" y="1016001"/>
            <a:chExt cx="856342" cy="856342"/>
          </a:xfrm>
          <a:effectLst/>
        </p:grpSpPr>
        <p:cxnSp>
          <p:nvCxnSpPr>
            <p:cNvPr id="18" name="Straight Connector 17"/>
            <p:cNvCxnSpPr/>
            <p:nvPr/>
          </p:nvCxnSpPr>
          <p:spPr>
            <a:xfrm flipH="1">
              <a:off x="2786743" y="1016001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>
              <a:off x="2786743" y="986972"/>
              <a:ext cx="0" cy="856342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4096554" y="-274175"/>
            <a:ext cx="1358759" cy="31249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H="1" flipV="1">
            <a:off x="-2192696" y="1288300"/>
            <a:ext cx="4922891" cy="515553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 userDrawn="1"/>
        </p:nvSpPr>
        <p:spPr>
          <a:xfrm>
            <a:off x="656635" y="1677519"/>
            <a:ext cx="378320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500" b="1" dirty="0">
                <a:latin typeface="Titillium" panose="00000500000000000000" pitchFamily="50" charset="0"/>
              </a:rPr>
              <a:t>Menürendszer</a:t>
            </a:r>
            <a:endParaRPr lang="en-US" sz="3500" b="1" dirty="0">
              <a:solidFill>
                <a:schemeClr val="accent2"/>
              </a:solidFill>
              <a:latin typeface="Titillium" panose="00000500000000000000" pitchFamily="50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687862" y="2295740"/>
            <a:ext cx="2539972" cy="1743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hu-HU" dirty="0">
                <a:solidFill>
                  <a:srgbClr val="191919"/>
                </a:solidFill>
                <a:ea typeface="Source Sans Pro" charset="0"/>
                <a:cs typeface="Source Sans Pro" charset="0"/>
              </a:rPr>
              <a:t>A </a:t>
            </a:r>
            <a:r>
              <a:rPr lang="hu-HU" dirty="0" err="1">
                <a:solidFill>
                  <a:srgbClr val="191919"/>
                </a:solidFill>
                <a:ea typeface="Source Sans Pro" charset="0"/>
                <a:cs typeface="Source Sans Pro" charset="0"/>
              </a:rPr>
              <a:t>reszponzivitás</a:t>
            </a:r>
            <a:r>
              <a:rPr lang="hu-HU" dirty="0">
                <a:solidFill>
                  <a:srgbClr val="191919"/>
                </a:solidFill>
                <a:ea typeface="Source Sans Pro" charset="0"/>
                <a:cs typeface="Source Sans Pro" charset="0"/>
              </a:rPr>
              <a:t> érdekében és a stílus megtartásáért gomb alkalmazása és legördülő lista a menürendszerhez mobil méretben</a:t>
            </a:r>
            <a:endParaRPr lang="en-US" dirty="0">
              <a:solidFill>
                <a:srgbClr val="191919"/>
              </a:solidFill>
              <a:ea typeface="Source Sans Pro" charset="0"/>
              <a:cs typeface="Source Sans Pro" charset="0"/>
            </a:endParaRPr>
          </a:p>
        </p:txBody>
      </p:sp>
      <p:pic>
        <p:nvPicPr>
          <p:cNvPr id="30" name="Kép 29" descr="A képen szöveg látható&#10;&#10;Automatikusan generált leírás">
            <a:extLst>
              <a:ext uri="{FF2B5EF4-FFF2-40B4-BE49-F238E27FC236}">
                <a16:creationId xmlns:a16="http://schemas.microsoft.com/office/drawing/2014/main" id="{45E6E1A7-9E86-C77A-4731-FE876077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385" y="416062"/>
            <a:ext cx="5820587" cy="733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Kép 31">
            <a:extLst>
              <a:ext uri="{FF2B5EF4-FFF2-40B4-BE49-F238E27FC236}">
                <a16:creationId xmlns:a16="http://schemas.microsoft.com/office/drawing/2014/main" id="{394C92BA-0035-A019-8A7A-B179436BD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25" y="1596332"/>
            <a:ext cx="3743847" cy="26673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6550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69000" b="-69000"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ctrTitle"/>
          </p:nvPr>
        </p:nvSpPr>
        <p:spPr>
          <a:xfrm>
            <a:off x="2563152" y="25255"/>
            <a:ext cx="4298519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500" dirty="0" err="1"/>
              <a:t>Carousel</a:t>
            </a:r>
            <a:r>
              <a:rPr lang="hu-HU" sz="3500" dirty="0"/>
              <a:t> kialakítása</a:t>
            </a:r>
            <a:endParaRPr sz="3500" dirty="0"/>
          </a:p>
        </p:txBody>
      </p:sp>
      <p:sp>
        <p:nvSpPr>
          <p:cNvPr id="234" name="Google Shape;234;p30"/>
          <p:cNvSpPr/>
          <p:nvPr/>
        </p:nvSpPr>
        <p:spPr>
          <a:xfrm>
            <a:off x="690218" y="1818707"/>
            <a:ext cx="813437" cy="710689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4255514" y="1799264"/>
            <a:ext cx="876551" cy="710689"/>
          </a:xfrm>
          <a:prstGeom prst="hexagon">
            <a:avLst>
              <a:gd name="adj" fmla="val 29837"/>
              <a:gd name="vf" fmla="val 11547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512636" y="1798728"/>
            <a:ext cx="810229" cy="703579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ctrTitle" idx="2"/>
          </p:nvPr>
        </p:nvSpPr>
        <p:spPr>
          <a:xfrm flipH="1">
            <a:off x="71997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err="1">
                <a:solidFill>
                  <a:schemeClr val="lt1"/>
                </a:solidFill>
              </a:rPr>
              <a:t>AirPods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1"/>
          </p:nvPr>
        </p:nvSpPr>
        <p:spPr>
          <a:xfrm flipH="1">
            <a:off x="719975" y="2911864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300" dirty="0">
                <a:solidFill>
                  <a:schemeClr val="lt1"/>
                </a:solidFill>
              </a:rPr>
              <a:t>Egy teljesen új zenehallgatási élmény amit akár a buszon is zaj nélkül lehet élvezni</a:t>
            </a:r>
            <a:endParaRPr sz="1300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</a:endParaRPr>
          </a:p>
        </p:txBody>
      </p:sp>
      <p:sp>
        <p:nvSpPr>
          <p:cNvPr id="266" name="Google Shape;266;p30"/>
          <p:cNvSpPr txBox="1">
            <a:spLocks noGrp="1"/>
          </p:cNvSpPr>
          <p:nvPr>
            <p:ph type="ctrTitle" idx="3"/>
          </p:nvPr>
        </p:nvSpPr>
        <p:spPr>
          <a:xfrm flipH="1">
            <a:off x="3993835" y="2429466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>
                <a:solidFill>
                  <a:schemeClr val="tx1"/>
                </a:solidFill>
              </a:rPr>
              <a:t>iPhone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67" name="Google Shape;267;p30"/>
          <p:cNvSpPr txBox="1">
            <a:spLocks noGrp="1"/>
          </p:cNvSpPr>
          <p:nvPr>
            <p:ph type="subTitle" idx="4"/>
          </p:nvPr>
        </p:nvSpPr>
        <p:spPr>
          <a:xfrm flipH="1">
            <a:off x="368843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>
                <a:solidFill>
                  <a:schemeClr val="tx1"/>
                </a:solidFill>
              </a:rPr>
              <a:t>Válasszon a széles kínálatból</a:t>
            </a: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ctrTitle" idx="5"/>
          </p:nvPr>
        </p:nvSpPr>
        <p:spPr>
          <a:xfrm flipH="1">
            <a:off x="7043225" y="2423575"/>
            <a:ext cx="13743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000" dirty="0" err="1"/>
              <a:t>MagSafe</a:t>
            </a:r>
            <a:endParaRPr sz="20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6"/>
          </p:nvPr>
        </p:nvSpPr>
        <p:spPr>
          <a:xfrm flipH="1">
            <a:off x="6432425" y="2954750"/>
            <a:ext cx="19851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400" dirty="0" err="1"/>
              <a:t>MagSafe</a:t>
            </a:r>
            <a:r>
              <a:rPr lang="hu-HU" sz="1400" dirty="0"/>
              <a:t> technológia az Apple által</a:t>
            </a:r>
            <a:endParaRPr sz="1400" dirty="0"/>
          </a:p>
        </p:txBody>
      </p:sp>
      <p:pic>
        <p:nvPicPr>
          <p:cNvPr id="3" name="Kép 2" descr="A képen fehér látható&#10;&#10;Automatikusan generált leírás">
            <a:extLst>
              <a:ext uri="{FF2B5EF4-FFF2-40B4-BE49-F238E27FC236}">
                <a16:creationId xmlns:a16="http://schemas.microsoft.com/office/drawing/2014/main" id="{291F918B-C250-4FD6-6AD8-681A067E2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5417">
            <a:off x="-807121" y="3423300"/>
            <a:ext cx="3290641" cy="277431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EF8E55E-B721-E2A0-C07B-EEE948A06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78968">
            <a:off x="7055503" y="3047844"/>
            <a:ext cx="3258014" cy="3258014"/>
          </a:xfrm>
          <a:prstGeom prst="rect">
            <a:avLst/>
          </a:prstGeom>
        </p:spPr>
      </p:pic>
      <p:pic>
        <p:nvPicPr>
          <p:cNvPr id="2050" name="Picture 2" descr="napodobniť neúplný Napier airpods logo png kretén vysať chirurg">
            <a:extLst>
              <a:ext uri="{FF2B5EF4-FFF2-40B4-BE49-F238E27FC236}">
                <a16:creationId xmlns:a16="http://schemas.microsoft.com/office/drawing/2014/main" id="{95CC0273-EC82-BA8B-AB51-5CCD57DEA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91" y="1897183"/>
            <a:ext cx="605124" cy="605124"/>
          </a:xfrm>
          <a:prstGeom prst="rect">
            <a:avLst/>
          </a:prstGeom>
          <a:noFill/>
          <a:effectLst/>
        </p:spPr>
      </p:pic>
      <p:pic>
        <p:nvPicPr>
          <p:cNvPr id="2052" name="Picture 4" descr="Iphone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EB58FC9D-10A9-76CC-D9A4-E05792A96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103" y="1767307"/>
            <a:ext cx="769124" cy="76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 descr="A képen kör látható&#10;&#10;Automatikusan generált leírás">
            <a:extLst>
              <a:ext uri="{FF2B5EF4-FFF2-40B4-BE49-F238E27FC236}">
                <a16:creationId xmlns:a16="http://schemas.microsoft.com/office/drawing/2014/main" id="{8262C516-EDF3-4389-DA8B-EB1E9782A9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75000"/>
          </a:blip>
          <a:srcRect r="68286"/>
          <a:stretch/>
        </p:blipFill>
        <p:spPr>
          <a:xfrm>
            <a:off x="7624883" y="1805584"/>
            <a:ext cx="595681" cy="704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B1DAE474-B863-83C9-0B26-043D33376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723"/>
            <a:ext cx="9144000" cy="436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257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B043306-2486-143C-DD2E-48765650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6FF344-EB32-A52B-EE52-DDAB29D4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E6A687C-FADA-69B6-93FF-62ACB845C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356E202B-9C79-E832-10BF-F54D5B7CF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04186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B043306-2486-143C-DD2E-48765650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C36FF344-EB32-A52B-EE52-DDAB29D4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149"/>
            <a:ext cx="9144000" cy="4351201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21EFAF75-E2F0-909C-9896-1458430C9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2821"/>
            <a:ext cx="9144000" cy="43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1684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283F9FDCEE444BE5B9035DA7B9887" ma:contentTypeVersion="4" ma:contentTypeDescription="Create a new document." ma:contentTypeScope="" ma:versionID="8da6f1378d08c30785177f0f445920d0">
  <xsd:schema xmlns:xsd="http://www.w3.org/2001/XMLSchema" xmlns:xs="http://www.w3.org/2001/XMLSchema" xmlns:p="http://schemas.microsoft.com/office/2006/metadata/properties" xmlns:ns3="bc134a76-1d8d-49e6-a387-19cb241e6f4d" targetNamespace="http://schemas.microsoft.com/office/2006/metadata/properties" ma:root="true" ma:fieldsID="48ccdb33f03377317fcb8354bc8471e8" ns3:_="">
    <xsd:import namespace="bc134a76-1d8d-49e6-a387-19cb241e6f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34a76-1d8d-49e6-a387-19cb241e6f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71317C-23F0-46C0-893D-135031D7C9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34a76-1d8d-49e6-a387-19cb241e6f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92B14-DE92-4784-B47C-1215872F20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0AF790-D16F-467D-9D11-FACA874CFD5F}">
  <ds:schemaRefs>
    <ds:schemaRef ds:uri="http://purl.org/dc/elements/1.1/"/>
    <ds:schemaRef ds:uri="bc134a76-1d8d-49e6-a387-19cb241e6f4d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Diavetítés a képernyőre (16:9 oldalarány)</PresentationFormat>
  <Paragraphs>74</Paragraphs>
  <Slides>15</Slides>
  <Notes>13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5" baseType="lpstr">
      <vt:lpstr>Source Sans Pro</vt:lpstr>
      <vt:lpstr>Assistant Light</vt:lpstr>
      <vt:lpstr>Nunito Sans ExtraBold</vt:lpstr>
      <vt:lpstr>Fira Sans Extra Condensed Medium</vt:lpstr>
      <vt:lpstr>Titillium</vt:lpstr>
      <vt:lpstr>Nunito Sans</vt:lpstr>
      <vt:lpstr>Amasis MT Pro Light</vt:lpstr>
      <vt:lpstr>Arial</vt:lpstr>
      <vt:lpstr>Pontano Sans</vt:lpstr>
      <vt:lpstr>Marketing Newsletter</vt:lpstr>
      <vt:lpstr>iPhone rajongói oldal</vt:lpstr>
      <vt:lpstr>Téma választás:  </vt:lpstr>
      <vt:lpstr>Oldalak</vt:lpstr>
      <vt:lpstr>Alkalmazott technológiák</vt:lpstr>
      <vt:lpstr>PowerPoint-bemutató</vt:lpstr>
      <vt:lpstr>Carousel kialakítása</vt:lpstr>
      <vt:lpstr>PowerPoint-bemutató</vt:lpstr>
      <vt:lpstr>PowerPoint-bemutató</vt:lpstr>
      <vt:lpstr>PowerPoint-bemutató</vt:lpstr>
      <vt:lpstr>Quiz 5 pontban</vt:lpstr>
      <vt:lpstr>Reszponzív rács</vt:lpstr>
      <vt:lpstr>Címkék</vt:lpstr>
      <vt:lpstr>Github statisztikák</vt:lpstr>
      <vt:lpstr>Összefoglalás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iPhone rajongói oldal</dc:title>
  <dc:creator>Nováki Tamás</dc:creator>
  <cp:lastModifiedBy>Nováki Tamás</cp:lastModifiedBy>
  <cp:revision>13</cp:revision>
  <dcterms:modified xsi:type="dcterms:W3CDTF">2023-03-17T07:04:44Z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0x01010022C283F9FDCEE444BE5B9035DA7B9887</vt:lpwstr>
  </property>
</Properties>
</file>